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4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D732E-874B-4CB8-A878-736EEE1CB19A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679BA-B53B-48DE-8B4E-6E9912F0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9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679BA-B53B-48DE-8B4E-6E9912F09E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11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679BA-B53B-48DE-8B4E-6E9912F09E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59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Greenness at high elevation east facing sites did not appear to be either temperature or moisture controlled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These were also the sites where aspen were not found in the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phenocam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images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 Overall east facing and lower elevation sites had the most difficulty with any vegetation recovery.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679BA-B53B-48DE-8B4E-6E9912F09E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72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679BA-B53B-48DE-8B4E-6E9912F09E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7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679BA-B53B-48DE-8B4E-6E9912F09E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42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679BA-B53B-48DE-8B4E-6E9912F09E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94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679BA-B53B-48DE-8B4E-6E9912F09E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3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orgia" panose="02040502050405020303" pitchFamily="18" charset="0"/>
              </a:rPr>
              <a:t>Greenness index; a measure of the greenness in a photo based on pixel RGB values.  Greenness of a photo is taken as an average of the greenness values of every pixel in the photograph.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679BA-B53B-48DE-8B4E-6E9912F09E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80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679BA-B53B-48DE-8B4E-6E9912F09E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79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679BA-B53B-48DE-8B4E-6E9912F09E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42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Mention</a:t>
            </a:r>
            <a:r>
              <a:rPr lang="en-US" baseline="0" dirty="0" smtClean="0"/>
              <a:t> Holes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679BA-B53B-48DE-8B4E-6E9912F09E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53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679BA-B53B-48DE-8B4E-6E9912F09E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0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ADDD-4520-4F0B-BC2D-88C24C6A925C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C55E-A263-4D08-A968-30B85FBB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1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ADDD-4520-4F0B-BC2D-88C24C6A925C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C55E-A263-4D08-A968-30B85FBB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6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ADDD-4520-4F0B-BC2D-88C24C6A925C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C55E-A263-4D08-A968-30B85FBB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9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ADDD-4520-4F0B-BC2D-88C24C6A925C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C55E-A263-4D08-A968-30B85FBB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8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ADDD-4520-4F0B-BC2D-88C24C6A925C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C55E-A263-4D08-A968-30B85FBB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3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ADDD-4520-4F0B-BC2D-88C24C6A925C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C55E-A263-4D08-A968-30B85FBB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2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ADDD-4520-4F0B-BC2D-88C24C6A925C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C55E-A263-4D08-A968-30B85FBB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ADDD-4520-4F0B-BC2D-88C24C6A925C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C55E-A263-4D08-A968-30B85FBB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8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ADDD-4520-4F0B-BC2D-88C24C6A925C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C55E-A263-4D08-A968-30B85FBB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6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ADDD-4520-4F0B-BC2D-88C24C6A925C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C55E-A263-4D08-A968-30B85FBB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8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ADDD-4520-4F0B-BC2D-88C24C6A925C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C55E-A263-4D08-A968-30B85FBB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5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8ADDD-4520-4F0B-BC2D-88C24C6A925C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CC55E-A263-4D08-A968-30B85FBB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outu.be/iTe5oj8rqHA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74906"/>
            <a:ext cx="7772400" cy="192405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Understory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Growth Dynamics following High Severity Burn </a:t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Mixed-Conifer Forest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19400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Daniel Wilcox, Space Grant Intern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Dr. Shirley A. Papuga, Faculty Advisor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Dr. Tyson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Swetnam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Mentor</a:t>
            </a:r>
          </a:p>
          <a:p>
            <a:pPr algn="ctr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 of Natural Resources and the Environment</a:t>
            </a:r>
          </a:p>
          <a:p>
            <a:pPr algn="ctr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Arizona</a:t>
            </a:r>
          </a:p>
          <a:p>
            <a:pPr algn="ctr"/>
            <a:endParaRPr lang="en-US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Annual Arizona Space Grant Consortium Symposium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April 12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2014</a:t>
            </a:r>
          </a:p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6122403"/>
            <a:ext cx="9144000" cy="672810"/>
            <a:chOff x="0" y="6122403"/>
            <a:chExt cx="9144000" cy="672810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6122403"/>
              <a:ext cx="9144000" cy="665747"/>
              <a:chOff x="0" y="6122403"/>
              <a:chExt cx="9144000" cy="665747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0" y="6496210"/>
                <a:ext cx="9144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" name="Picture 6" descr="nasa-logo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0" y="6204270"/>
                <a:ext cx="644525" cy="551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4" descr="ua_logo_l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1" y="6204270"/>
                <a:ext cx="685800" cy="583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5" descr="AZSGC_sunset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210" t="2715" r="13370" b="1530"/>
              <a:stretch>
                <a:fillRect/>
              </a:stretch>
            </p:blipFill>
            <p:spPr bwMode="auto">
              <a:xfrm>
                <a:off x="8684879" y="6122403"/>
                <a:ext cx="388017" cy="665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00" y="6155004"/>
              <a:ext cx="990600" cy="624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5299" y="6155004"/>
              <a:ext cx="637325" cy="640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01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1399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2435" y="4483100"/>
            <a:ext cx="83991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Vegetation dynamics appear different when considered on a larger scale.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Vegetation appears to be more successful at the point of convergence, especially lower in the watershed.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West-facing aspect appears to be more successful than east-facing.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99" y="894299"/>
            <a:ext cx="7188200" cy="3677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7899" y="983434"/>
            <a:ext cx="1784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Difference between two</a:t>
            </a:r>
          </a:p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Scans: 9/25/11 and</a:t>
            </a:r>
          </a:p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9/25/12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99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Take Home Points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241" y="1295400"/>
            <a:ext cx="83365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Vegetation recovery was not uniform across the watersheds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Future forest structure may ultimately be triggered by differences in soil moisture and temperature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Slower post burn recovery of vegetation near the top of the watersheds will have consequences for ecosystem services, such as erosion and downstream deposition control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LiDAR and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phenocams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valuable watershed management tools allowing analysis across very fine spatial and temporal scales</a:t>
            </a:r>
          </a:p>
        </p:txBody>
      </p:sp>
    </p:spTree>
    <p:extLst>
      <p:ext uri="{BB962C8B-B14F-4D97-AF65-F5344CB8AC3E}">
        <p14:creationId xmlns:p14="http://schemas.microsoft.com/office/powerpoint/2010/main" val="22034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122403"/>
            <a:ext cx="9144000" cy="672810"/>
            <a:chOff x="0" y="6122403"/>
            <a:chExt cx="9144000" cy="672810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6122403"/>
              <a:ext cx="9144000" cy="665747"/>
              <a:chOff x="0" y="6122403"/>
              <a:chExt cx="9144000" cy="665747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0" y="6496210"/>
                <a:ext cx="9144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Picture 6" descr="nasa-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0" y="6204270"/>
                <a:ext cx="644525" cy="551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 descr="ua_logo_l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1" y="6204270"/>
                <a:ext cx="685800" cy="583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 descr="AZSGC_sunset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10" t="2715" r="13370" b="1530"/>
              <a:stretch>
                <a:fillRect/>
              </a:stretch>
            </p:blipFill>
            <p:spPr bwMode="auto">
              <a:xfrm>
                <a:off x="8684879" y="6122403"/>
                <a:ext cx="388017" cy="665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00" y="6155004"/>
              <a:ext cx="990600" cy="624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5299" y="6155004"/>
              <a:ext cx="637325" cy="640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0" y="213993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Displaying Daniel Burn ZOB sceni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31" y="1647843"/>
            <a:ext cx="6510338" cy="434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1399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Big Picture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i.huffpost.com/gen/780107/thumbs/o-WILDFIRE-REPORT-2012-570.jpg?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74796"/>
            <a:ext cx="4544370" cy="375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862384" y="2172548"/>
            <a:ext cx="3976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Forests provide important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ecosystem services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such as carbon uptake and regulation of both water and erosion.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2384" y="4454588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 understanding the dynamics of how they recover will become increasingly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5926766"/>
            <a:ext cx="3421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Credit: www.huffingtonpost.com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368" y="1066800"/>
            <a:ext cx="8117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recent years, rampant wildfire in forests has become increasingly prevalent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1399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Study Area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7" y="1016091"/>
            <a:ext cx="4169776" cy="361041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 descr="Displaying Daniel Burn ZOB LIDAR bas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01" y="1190185"/>
            <a:ext cx="4498642" cy="300081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1143000" y="1524000"/>
            <a:ext cx="762000" cy="30480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25292" y="1214899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Spring 2014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463" y="4702624"/>
            <a:ext cx="4319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Two adjacent mixed-conifer watersheds impacted by the 2011 Las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Conchas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Fire, Jemez Mountains, NM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45102" y="4830515"/>
            <a:ext cx="4622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Elevation: 2664 m – 2934 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Annual Precipitation: 670 mm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1517" y="4306849"/>
            <a:ext cx="1874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Map Credit: Matej Durcik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1399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4150" y="1398924"/>
            <a:ext cx="45899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eteorological stations at the top and bottom of the watershed measured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ecohydrological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variables such as precipitation and air temperature every 30 minutes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65" y="3819047"/>
            <a:ext cx="3919537" cy="2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14" y="1143000"/>
            <a:ext cx="3919537" cy="26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14150" y="3913524"/>
            <a:ext cx="42306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Sensors in soil pits took  measurements of soil temperature and soil moisture at three different depths every 10 minutes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1399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918835"/>
            <a:ext cx="5181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“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phenocams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were installed at different elevations and aspects (slope directions)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ameras took hourly images for one year post-fire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Cameras allowed observation of vegetation at any desired time throughout the year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images, a total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greenness index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was calculated based on the RGB values of the pixels: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768391" y="5715000"/>
                <a:ext cx="4960017" cy="558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𝑔𝑟𝑒𝑒𝑛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𝑟𝑒𝑑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𝑏𝑙𝑢𝑒</m:t>
                      </m:r>
                    </m:oMath>
                  </m:oMathPara>
                </a14:m>
                <a:endParaRPr lang="en-US" sz="2800" dirty="0" smtClean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391" y="5715000"/>
                <a:ext cx="4960017" cy="5582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943" y="918836"/>
            <a:ext cx="3388429" cy="254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943" y="3529583"/>
            <a:ext cx="3411538" cy="256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30086" y="270914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Early Season (June)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1725" y="5471434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Late Season (Oct)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139712" y="4114800"/>
            <a:ext cx="762000" cy="3048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1055" y="3930134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Aspen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3200" y="6200001"/>
            <a:ext cx="1778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(Richardson et al 2007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62053" y="6259395"/>
            <a:ext cx="294664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http://youtu.be/iTe5oj8rqHA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1399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84700" y="1143000"/>
            <a:ext cx="41782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 Terrestrial LiDAR Scans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LiDAR: Sweep a laser over an area to get a 2D mesh of distances.  Combining multiple scans gives a 3D point cloud.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Point clouds were visualized and analyzed using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CloudCompare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software.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Comparing two scans at different times allows visualization of all the changes in the landscape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45241" y="6288687"/>
            <a:ext cx="2985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Data collected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by Caitlin Orem, Jon Pelletier (UA Geology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68" y="983434"/>
            <a:ext cx="1438476" cy="20481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81" y="983434"/>
            <a:ext cx="1438476" cy="20481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8" t="-1244"/>
          <a:stretch/>
        </p:blipFill>
        <p:spPr>
          <a:xfrm>
            <a:off x="1551527" y="3105898"/>
            <a:ext cx="2905530" cy="31028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6502" y="3105898"/>
            <a:ext cx="1191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aspen</a:t>
            </a:r>
          </a:p>
          <a:p>
            <a:r>
              <a:rPr lang="en-US" dirty="0"/>
              <a:t>s</a:t>
            </a:r>
            <a:r>
              <a:rPr lang="en-US" dirty="0" smtClean="0"/>
              <a:t>eedling in</a:t>
            </a:r>
          </a:p>
          <a:p>
            <a:r>
              <a:rPr lang="en-US" dirty="0"/>
              <a:t>t</a:t>
            </a:r>
            <a:r>
              <a:rPr lang="en-US" dirty="0" smtClean="0"/>
              <a:t>he point</a:t>
            </a:r>
          </a:p>
          <a:p>
            <a:r>
              <a:rPr lang="en-US" dirty="0" smtClean="0"/>
              <a:t>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1399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49" y="5008605"/>
            <a:ext cx="83991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 cameras show that vegetation understory growth was not uniform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across the watershed.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Aspens were seen in all sites except the two higher-elevation east-facing ones.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5110" y="1219200"/>
            <a:ext cx="8878890" cy="3863555"/>
            <a:chOff x="265110" y="1219200"/>
            <a:chExt cx="8878890" cy="386355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3" y="1219200"/>
              <a:ext cx="8878887" cy="3863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265110" y="4452551"/>
              <a:ext cx="854113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6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1399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6" y="982955"/>
            <a:ext cx="3243262" cy="271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983434"/>
            <a:ext cx="3237790" cy="271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6" y="3857848"/>
            <a:ext cx="3231276" cy="271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45148"/>
            <a:ext cx="3231276" cy="271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816365"/>
            <a:ext cx="262924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East Facing – High Elevation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816366"/>
            <a:ext cx="267566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West Facing – High Elevation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000" y="3691259"/>
            <a:ext cx="258917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East Facing – Low Elevation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8823" y="3691259"/>
            <a:ext cx="263559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West Facing – Low Elevation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45539" y="6535692"/>
            <a:ext cx="115736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Day of Year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34311" y="6543584"/>
            <a:ext cx="115736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Day of Year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878" y="1400363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Greenness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5878" y="2027673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Soil Moisture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5878" y="2667000"/>
            <a:ext cx="1540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Soil Temperature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878" y="3276600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469097" y="1476587"/>
            <a:ext cx="460488" cy="4205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367876" y="4343400"/>
            <a:ext cx="460488" cy="4205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634311" y="1476587"/>
            <a:ext cx="460488" cy="4205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633875" y="4318000"/>
            <a:ext cx="460488" cy="4205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7162800" y="861008"/>
            <a:ext cx="460488" cy="4205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023100" y="1296986"/>
            <a:ext cx="213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sites got moisture from snowmelt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101208" y="4343400"/>
            <a:ext cx="460488" cy="42056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561435" y="4388582"/>
            <a:ext cx="460488" cy="42056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146396" y="2784252"/>
            <a:ext cx="460488" cy="42056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985000" y="3244982"/>
            <a:ext cx="213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Only lower sites got moisture from monsoon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985000" y="4973924"/>
            <a:ext cx="213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Greenness appears to peak earlier at lower sites</a:t>
            </a:r>
          </a:p>
        </p:txBody>
      </p:sp>
    </p:spTree>
    <p:extLst>
      <p:ext uri="{BB962C8B-B14F-4D97-AF65-F5344CB8AC3E}">
        <p14:creationId xmlns:p14="http://schemas.microsoft.com/office/powerpoint/2010/main" val="17235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1399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5" y="3200400"/>
            <a:ext cx="877966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053868"/>
            <a:ext cx="8631634" cy="199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8800" y="976268"/>
            <a:ext cx="183415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East Facing – High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5143" y="996134"/>
            <a:ext cx="174438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East Facing – Low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2200" y="1002924"/>
            <a:ext cx="183088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West Facing – High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7746" y="991480"/>
            <a:ext cx="17908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West Facing – Low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833" y="3085724"/>
            <a:ext cx="183415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East Facing – High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2176" y="3105590"/>
            <a:ext cx="174438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East Facing – Low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99233" y="3112380"/>
            <a:ext cx="183088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West Facing – High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00179" y="3100936"/>
            <a:ext cx="17908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West Facing – Low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99805" y="5270500"/>
            <a:ext cx="217559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Normalized Greenness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755753" y="4000753"/>
            <a:ext cx="18758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10-cm Soil Moisture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601044" y="1786953"/>
            <a:ext cx="159479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10-cm Soil Temp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1999" y="976268"/>
            <a:ext cx="4389835" cy="2072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0242" y="5578277"/>
            <a:ext cx="8611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West facing veg dynamics correlated with soil temperature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East facing high veg dynamics don’t appear to correlate with soil temperature or moisture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42466" y="685800"/>
            <a:ext cx="2347524" cy="4724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708</Words>
  <Application>Microsoft Office PowerPoint</Application>
  <PresentationFormat>On-screen Show (4:3)</PresentationFormat>
  <Paragraphs>111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Understory Growth Dynamics following High Severity Burn  in a Mixed-Conifer Forest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Understory Growth Dynamics following High Severity Burn  in a Mixed-Conifer Forest</dc:title>
  <dc:creator>shirley</dc:creator>
  <cp:lastModifiedBy>shirley</cp:lastModifiedBy>
  <cp:revision>57</cp:revision>
  <dcterms:created xsi:type="dcterms:W3CDTF">2014-04-01T06:03:01Z</dcterms:created>
  <dcterms:modified xsi:type="dcterms:W3CDTF">2014-04-03T04:23:26Z</dcterms:modified>
</cp:coreProperties>
</file>